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88" r:id="rId3"/>
    <p:sldId id="290" r:id="rId4"/>
    <p:sldId id="289" r:id="rId5"/>
    <p:sldId id="271" r:id="rId6"/>
    <p:sldId id="272" r:id="rId7"/>
    <p:sldId id="283" r:id="rId8"/>
    <p:sldId id="274" r:id="rId9"/>
    <p:sldId id="275" r:id="rId10"/>
    <p:sldId id="277" r:id="rId11"/>
    <p:sldId id="278" r:id="rId12"/>
    <p:sldId id="284" r:id="rId13"/>
    <p:sldId id="280" r:id="rId14"/>
    <p:sldId id="281" r:id="rId15"/>
    <p:sldId id="285" r:id="rId16"/>
    <p:sldId id="286" r:id="rId17"/>
    <p:sldId id="291" r:id="rId18"/>
    <p:sldId id="292" r:id="rId19"/>
    <p:sldId id="257" r:id="rId20"/>
  </p:sldIdLst>
  <p:sldSz cx="9144000" cy="6858000" type="screen4x3"/>
  <p:notesSz cx="6858000" cy="9144000"/>
  <p:defaultTextStyle>
    <a:defPPr>
      <a:defRPr lang="en-US"/>
    </a:defPPr>
    <a:lvl1pPr algn="l" rtl="0" fontAlgn="base">
      <a:spcBef>
        <a:spcPct val="0"/>
      </a:spcBef>
      <a:spcAft>
        <a:spcPct val="0"/>
      </a:spcAft>
      <a:defRPr b="1" kern="1200">
        <a:solidFill>
          <a:schemeClr val="bg1"/>
        </a:solidFill>
        <a:latin typeface="Myriad Pro" charset="0"/>
        <a:ea typeface="ＭＳ Ｐゴシック" charset="0"/>
        <a:cs typeface="+mn-cs"/>
      </a:defRPr>
    </a:lvl1pPr>
    <a:lvl2pPr marL="457200" algn="l" rtl="0" fontAlgn="base">
      <a:spcBef>
        <a:spcPct val="0"/>
      </a:spcBef>
      <a:spcAft>
        <a:spcPct val="0"/>
      </a:spcAft>
      <a:defRPr b="1" kern="1200">
        <a:solidFill>
          <a:schemeClr val="bg1"/>
        </a:solidFill>
        <a:latin typeface="Myriad Pro" charset="0"/>
        <a:ea typeface="ＭＳ Ｐゴシック" charset="0"/>
        <a:cs typeface="+mn-cs"/>
      </a:defRPr>
    </a:lvl2pPr>
    <a:lvl3pPr marL="914400" algn="l" rtl="0" fontAlgn="base">
      <a:spcBef>
        <a:spcPct val="0"/>
      </a:spcBef>
      <a:spcAft>
        <a:spcPct val="0"/>
      </a:spcAft>
      <a:defRPr b="1" kern="1200">
        <a:solidFill>
          <a:schemeClr val="bg1"/>
        </a:solidFill>
        <a:latin typeface="Myriad Pro" charset="0"/>
        <a:ea typeface="ＭＳ Ｐゴシック" charset="0"/>
        <a:cs typeface="+mn-cs"/>
      </a:defRPr>
    </a:lvl3pPr>
    <a:lvl4pPr marL="1371600" algn="l" rtl="0" fontAlgn="base">
      <a:spcBef>
        <a:spcPct val="0"/>
      </a:spcBef>
      <a:spcAft>
        <a:spcPct val="0"/>
      </a:spcAft>
      <a:defRPr b="1" kern="1200">
        <a:solidFill>
          <a:schemeClr val="bg1"/>
        </a:solidFill>
        <a:latin typeface="Myriad Pro" charset="0"/>
        <a:ea typeface="ＭＳ Ｐゴシック" charset="0"/>
        <a:cs typeface="+mn-cs"/>
      </a:defRPr>
    </a:lvl4pPr>
    <a:lvl5pPr marL="1828800" algn="l" rtl="0" fontAlgn="base">
      <a:spcBef>
        <a:spcPct val="0"/>
      </a:spcBef>
      <a:spcAft>
        <a:spcPct val="0"/>
      </a:spcAft>
      <a:defRPr b="1" kern="1200">
        <a:solidFill>
          <a:schemeClr val="bg1"/>
        </a:solidFill>
        <a:latin typeface="Myriad Pro" charset="0"/>
        <a:ea typeface="ＭＳ Ｐゴシック" charset="0"/>
        <a:cs typeface="+mn-cs"/>
      </a:defRPr>
    </a:lvl5pPr>
    <a:lvl6pPr marL="2286000" algn="l" defTabSz="457200" rtl="0" eaLnBrk="1" latinLnBrk="0" hangingPunct="1">
      <a:defRPr b="1" kern="1200">
        <a:solidFill>
          <a:schemeClr val="bg1"/>
        </a:solidFill>
        <a:latin typeface="Myriad Pro" charset="0"/>
        <a:ea typeface="ＭＳ Ｐゴシック" charset="0"/>
        <a:cs typeface="+mn-cs"/>
      </a:defRPr>
    </a:lvl6pPr>
    <a:lvl7pPr marL="2743200" algn="l" defTabSz="457200" rtl="0" eaLnBrk="1" latinLnBrk="0" hangingPunct="1">
      <a:defRPr b="1" kern="1200">
        <a:solidFill>
          <a:schemeClr val="bg1"/>
        </a:solidFill>
        <a:latin typeface="Myriad Pro" charset="0"/>
        <a:ea typeface="ＭＳ Ｐゴシック" charset="0"/>
        <a:cs typeface="+mn-cs"/>
      </a:defRPr>
    </a:lvl7pPr>
    <a:lvl8pPr marL="3200400" algn="l" defTabSz="457200" rtl="0" eaLnBrk="1" latinLnBrk="0" hangingPunct="1">
      <a:defRPr b="1" kern="1200">
        <a:solidFill>
          <a:schemeClr val="bg1"/>
        </a:solidFill>
        <a:latin typeface="Myriad Pro" charset="0"/>
        <a:ea typeface="ＭＳ Ｐゴシック" charset="0"/>
        <a:cs typeface="+mn-cs"/>
      </a:defRPr>
    </a:lvl8pPr>
    <a:lvl9pPr marL="3657600" algn="l" defTabSz="457200" rtl="0" eaLnBrk="1" latinLnBrk="0" hangingPunct="1">
      <a:defRPr b="1" kern="1200">
        <a:solidFill>
          <a:schemeClr val="bg1"/>
        </a:solidFill>
        <a:latin typeface="Myriad Pro"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77A"/>
    <a:srgbClr val="E3AD30"/>
    <a:srgbClr val="194F71"/>
    <a:srgbClr val="82B064"/>
    <a:srgbClr val="109D5D"/>
    <a:srgbClr val="10C55D"/>
    <a:srgbClr val="0068A2"/>
    <a:srgbClr val="00AEEF"/>
    <a:srgbClr val="941621"/>
    <a:srgbClr val="029F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4662" autoAdjust="0"/>
  </p:normalViewPr>
  <p:slideViewPr>
    <p:cSldViewPr>
      <p:cViewPr varScale="1">
        <p:scale>
          <a:sx n="108" d="100"/>
          <a:sy n="108" d="100"/>
        </p:scale>
        <p:origin x="190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EBA441-9672-CD47-B82F-073F3E057916}" type="datetimeFigureOut">
              <a:rPr lang="en-US" smtClean="0"/>
              <a:t>12/20/2019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115B30-D013-4D45-96CB-0E4AFA4CF604}" type="slidenum">
              <a:rPr lang="en-US" smtClean="0"/>
              <a:t>‹#›</a:t>
            </a:fld>
            <a:endParaRPr lang="en-US"/>
          </a:p>
        </p:txBody>
      </p:sp>
    </p:spTree>
    <p:extLst>
      <p:ext uri="{BB962C8B-B14F-4D97-AF65-F5344CB8AC3E}">
        <p14:creationId xmlns:p14="http://schemas.microsoft.com/office/powerpoint/2010/main" val="76914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D25FF-A7E5-0D46-8BA9-C4DF26E8FA9E}" type="datetimeFigureOut">
              <a:rPr lang="en-US" smtClean="0"/>
              <a:t>12/20/2019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A7312-6A3B-1347-BBA9-E308AE741F3C}" type="slidenum">
              <a:rPr lang="en-US" smtClean="0"/>
              <a:t>‹#›</a:t>
            </a:fld>
            <a:endParaRPr lang="en-US"/>
          </a:p>
        </p:txBody>
      </p:sp>
    </p:spTree>
    <p:extLst>
      <p:ext uri="{BB962C8B-B14F-4D97-AF65-F5344CB8AC3E}">
        <p14:creationId xmlns:p14="http://schemas.microsoft.com/office/powerpoint/2010/main" val="1481381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750A7312-6A3B-1347-BBA9-E308AE741F3C}" type="slidenum">
              <a:rPr lang="en-US" smtClean="0"/>
              <a:t>2</a:t>
            </a:fld>
            <a:endParaRPr lang="en-US"/>
          </a:p>
        </p:txBody>
      </p:sp>
    </p:spTree>
    <p:extLst>
      <p:ext uri="{BB962C8B-B14F-4D97-AF65-F5344CB8AC3E}">
        <p14:creationId xmlns:p14="http://schemas.microsoft.com/office/powerpoint/2010/main" val="1645639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750A7312-6A3B-1347-BBA9-E308AE741F3C}" type="slidenum">
              <a:rPr lang="en-US" smtClean="0"/>
              <a:t>3</a:t>
            </a:fld>
            <a:endParaRPr lang="en-US"/>
          </a:p>
        </p:txBody>
      </p:sp>
    </p:spTree>
    <p:extLst>
      <p:ext uri="{BB962C8B-B14F-4D97-AF65-F5344CB8AC3E}">
        <p14:creationId xmlns:p14="http://schemas.microsoft.com/office/powerpoint/2010/main" val="1144391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750A7312-6A3B-1347-BBA9-E308AE741F3C}" type="slidenum">
              <a:rPr lang="en-US" smtClean="0"/>
              <a:t>4</a:t>
            </a:fld>
            <a:endParaRPr lang="en-US"/>
          </a:p>
        </p:txBody>
      </p:sp>
    </p:spTree>
    <p:extLst>
      <p:ext uri="{BB962C8B-B14F-4D97-AF65-F5344CB8AC3E}">
        <p14:creationId xmlns:p14="http://schemas.microsoft.com/office/powerpoint/2010/main" val="2144247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750A7312-6A3B-1347-BBA9-E308AE741F3C}" type="slidenum">
              <a:rPr lang="en-US" smtClean="0"/>
              <a:t>5</a:t>
            </a:fld>
            <a:endParaRPr lang="en-US"/>
          </a:p>
        </p:txBody>
      </p:sp>
    </p:spTree>
    <p:extLst>
      <p:ext uri="{BB962C8B-B14F-4D97-AF65-F5344CB8AC3E}">
        <p14:creationId xmlns:p14="http://schemas.microsoft.com/office/powerpoint/2010/main" val="1581501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750A7312-6A3B-1347-BBA9-E308AE741F3C}" type="slidenum">
              <a:rPr lang="en-US" smtClean="0"/>
              <a:t>19</a:t>
            </a:fld>
            <a:endParaRPr lang="en-US"/>
          </a:p>
        </p:txBody>
      </p:sp>
    </p:spTree>
    <p:extLst>
      <p:ext uri="{BB962C8B-B14F-4D97-AF65-F5344CB8AC3E}">
        <p14:creationId xmlns:p14="http://schemas.microsoft.com/office/powerpoint/2010/main" val="1801152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1C477A"/>
          </a:solidFill>
          <a:ln>
            <a:solidFill>
              <a:srgbClr val="1C477A"/>
            </a:solidFill>
          </a:ln>
        </p:spPr>
        <p:txBody>
          <a:bodyPr lIns="180000" tIns="180000" rIns="180000" bIns="468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15121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00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2535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solidFill>
            <a:srgbClr val="1C477A"/>
          </a:solidFill>
          <a:ln>
            <a:solidFill>
              <a:srgbClr val="1C477A"/>
            </a:solid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7" r:id="rId3"/>
  </p:sldLayoutIdLst>
  <p:transition spd="med">
    <p:fade/>
  </p:transition>
  <p:txStyles>
    <p:titleStyle>
      <a:lvl1pPr algn="ctr" rtl="0" fontAlgn="base">
        <a:spcBef>
          <a:spcPct val="0"/>
        </a:spcBef>
        <a:spcAft>
          <a:spcPct val="0"/>
        </a:spcAft>
        <a:defRPr sz="4400" kern="1200">
          <a:solidFill>
            <a:schemeClr val="tx1"/>
          </a:solidFill>
          <a:latin typeface="+mj-lt"/>
          <a:ea typeface="ＭＳ Ｐゴシック" charset="0"/>
          <a:cs typeface="+mj-cs"/>
        </a:defRPr>
      </a:lvl1pPr>
      <a:lvl2pPr algn="ctr" rtl="0" fontAlgn="base">
        <a:spcBef>
          <a:spcPct val="0"/>
        </a:spcBef>
        <a:spcAft>
          <a:spcPct val="0"/>
        </a:spcAft>
        <a:defRPr sz="4400">
          <a:solidFill>
            <a:schemeClr val="tx1"/>
          </a:solidFill>
          <a:latin typeface="Calibri" charset="0"/>
          <a:ea typeface="ＭＳ Ｐゴシック" charset="0"/>
        </a:defRPr>
      </a:lvl2pPr>
      <a:lvl3pPr algn="ctr" rtl="0" fontAlgn="base">
        <a:spcBef>
          <a:spcPct val="0"/>
        </a:spcBef>
        <a:spcAft>
          <a:spcPct val="0"/>
        </a:spcAft>
        <a:defRPr sz="4400">
          <a:solidFill>
            <a:schemeClr val="tx1"/>
          </a:solidFill>
          <a:latin typeface="Calibri" charset="0"/>
          <a:ea typeface="ＭＳ Ｐゴシック" charset="0"/>
        </a:defRPr>
      </a:lvl3pPr>
      <a:lvl4pPr algn="ctr" rtl="0" fontAlgn="base">
        <a:spcBef>
          <a:spcPct val="0"/>
        </a:spcBef>
        <a:spcAft>
          <a:spcPct val="0"/>
        </a:spcAft>
        <a:defRPr sz="4400">
          <a:solidFill>
            <a:schemeClr val="tx1"/>
          </a:solidFill>
          <a:latin typeface="Calibri" charset="0"/>
          <a:ea typeface="ＭＳ Ｐゴシック" charset="0"/>
        </a:defRPr>
      </a:lvl4pPr>
      <a:lvl5pPr algn="ctr" rtl="0" fontAlgn="base">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4896544"/>
          </a:xfrm>
          <a:prstGeom prst="rect">
            <a:avLst/>
          </a:prstGeom>
          <a:solidFill>
            <a:srgbClr val="1C477A"/>
          </a:solidFill>
          <a:ln>
            <a:solidFill>
              <a:srgbClr val="1C477A"/>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Subtitle 2"/>
          <p:cNvSpPr>
            <a:spLocks noGrp="1"/>
          </p:cNvSpPr>
          <p:nvPr>
            <p:ph type="subTitle" idx="4294967295"/>
          </p:nvPr>
        </p:nvSpPr>
        <p:spPr>
          <a:xfrm>
            <a:off x="1389856" y="1544588"/>
            <a:ext cx="6400800" cy="1752600"/>
          </a:xfrm>
          <a:solidFill>
            <a:srgbClr val="1C477A"/>
          </a:solidFill>
          <a:ln>
            <a:solidFill>
              <a:srgbClr val="1C477A"/>
            </a:solidFill>
          </a:ln>
        </p:spPr>
        <p:txBody>
          <a:bodyPr/>
          <a:lstStyle/>
          <a:p>
            <a:pPr marL="0" lvl="1" indent="0" algn="ctr" fontAlgn="auto">
              <a:spcBef>
                <a:spcPts val="0"/>
              </a:spcBef>
              <a:spcAft>
                <a:spcPts val="0"/>
              </a:spcAft>
              <a:buNone/>
            </a:pPr>
            <a:r>
              <a:rPr lang="en-GB" sz="4000" b="1" dirty="0">
                <a:solidFill>
                  <a:schemeClr val="bg1"/>
                </a:solidFill>
                <a:latin typeface="Calibri" charset="0"/>
                <a:ea typeface="Calibri" charset="0"/>
                <a:cs typeface="Calibri" charset="0"/>
              </a:rPr>
              <a:t>HOSTED DESKTOPS FOR GROWING BUSINESSES</a:t>
            </a:r>
          </a:p>
          <a:p>
            <a:pPr marL="0" marR="0" lvl="1" indent="0" algn="ctr" defTabSz="914400" eaLnBrk="1" fontAlgn="auto" latinLnBrk="0" hangingPunct="1">
              <a:lnSpc>
                <a:spcPct val="100000"/>
              </a:lnSpc>
              <a:spcBef>
                <a:spcPts val="0"/>
              </a:spcBef>
              <a:spcAft>
                <a:spcPts val="0"/>
              </a:spcAft>
              <a:buClrTx/>
              <a:buSzTx/>
              <a:buFontTx/>
              <a:buNone/>
              <a:tabLst/>
              <a:defRPr/>
            </a:pPr>
            <a:endParaRPr lang="en-GB" sz="4000" b="1" dirty="0">
              <a:solidFill>
                <a:schemeClr val="bg1"/>
              </a:solidFill>
              <a:latin typeface="Calibri" charset="0"/>
              <a:ea typeface="Calibri" charset="0"/>
              <a:cs typeface="Calibri"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3711775" y="5401895"/>
            <a:ext cx="1720449" cy="1039237"/>
          </a:xfrm>
          <a:prstGeom prst="rect">
            <a:avLst/>
          </a:prstGeom>
          <a:solidFill>
            <a:srgbClr val="1C477A"/>
          </a:solidFill>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2576" y="-27266"/>
            <a:ext cx="10369152" cy="6910772"/>
          </a:xfrm>
          <a:prstGeom prst="rect">
            <a:avLst/>
          </a:prstGeom>
        </p:spPr>
      </p:pic>
      <p:sp>
        <p:nvSpPr>
          <p:cNvPr id="28675" name="Rectangle 3"/>
          <p:cNvSpPr>
            <a:spLocks noGrp="1"/>
          </p:cNvSpPr>
          <p:nvPr>
            <p:ph type="body" idx="1"/>
          </p:nvPr>
        </p:nvSpPr>
        <p:spPr>
          <a:xfrm>
            <a:off x="4932040" y="5805264"/>
            <a:ext cx="3960440" cy="673450"/>
          </a:xfrm>
        </p:spPr>
        <p:txBody>
          <a:bodyPr/>
          <a:lstStyle/>
          <a:p>
            <a:pPr marL="0" indent="0">
              <a:buNone/>
            </a:pPr>
            <a:r>
              <a:rPr lang="en-GB" sz="2000" dirty="0">
                <a:solidFill>
                  <a:schemeClr val="bg1"/>
                </a:solidFill>
                <a:latin typeface="Lato Light" charset="0"/>
                <a:ea typeface="Lato Light" charset="0"/>
                <a:cs typeface="Lato Light" charset="0"/>
              </a:rPr>
              <a:t>And restoration of backup files.</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9300" y="0"/>
            <a:ext cx="9493300" cy="6858000"/>
          </a:xfrm>
          <a:prstGeom prst="rect">
            <a:avLst/>
          </a:prstGeom>
        </p:spPr>
      </p:pic>
      <p:sp>
        <p:nvSpPr>
          <p:cNvPr id="29699" name="Rectangle 3"/>
          <p:cNvSpPr>
            <a:spLocks noGrp="1"/>
          </p:cNvSpPr>
          <p:nvPr>
            <p:ph type="body" idx="1"/>
          </p:nvPr>
        </p:nvSpPr>
        <p:spPr>
          <a:xfrm>
            <a:off x="5076056" y="5445224"/>
            <a:ext cx="3538742" cy="1020304"/>
          </a:xfrm>
        </p:spPr>
        <p:txBody>
          <a:bodyPr/>
          <a:lstStyle/>
          <a:p>
            <a:pPr marL="0" indent="0">
              <a:buNone/>
            </a:pPr>
            <a:r>
              <a:rPr lang="en-GB" sz="2000" dirty="0">
                <a:solidFill>
                  <a:schemeClr val="bg1"/>
                </a:solidFill>
                <a:latin typeface="Lato Light" charset="0"/>
                <a:ea typeface="Lato Light" charset="0"/>
                <a:cs typeface="Lato Light" charset="0"/>
              </a:rPr>
              <a:t>You can quickly and easily add and remove users.</a:t>
            </a:r>
          </a:p>
          <a:p>
            <a:pPr>
              <a:buFont typeface="Arial" charset="0"/>
              <a:buNone/>
            </a:pPr>
            <a:endParaRPr lang="en-GB" sz="2100" dirty="0">
              <a:solidFill>
                <a:schemeClr val="bg1"/>
              </a:solidFill>
              <a:latin typeface="Calibri" charset="0"/>
            </a:endParaRPr>
          </a:p>
          <a:p>
            <a:pPr>
              <a:buFont typeface="Arial" charset="0"/>
              <a:buNone/>
            </a:pPr>
            <a:endParaRPr lang="en-GB" dirty="0">
              <a:latin typeface="Calibri" charset="0"/>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862439"/>
            <a:ext cx="11593288" cy="7728858"/>
          </a:xfrm>
          <a:prstGeom prst="rect">
            <a:avLst/>
          </a:prstGeom>
        </p:spPr>
      </p:pic>
      <p:sp>
        <p:nvSpPr>
          <p:cNvPr id="29699" name="Rectangle 3"/>
          <p:cNvSpPr>
            <a:spLocks noGrp="1"/>
          </p:cNvSpPr>
          <p:nvPr>
            <p:ph type="body" idx="1"/>
          </p:nvPr>
        </p:nvSpPr>
        <p:spPr>
          <a:xfrm>
            <a:off x="467544" y="4365104"/>
            <a:ext cx="4100272" cy="2028416"/>
          </a:xfrm>
        </p:spPr>
        <p:txBody>
          <a:bodyPr/>
          <a:lstStyle/>
          <a:p>
            <a:pPr marL="0" indent="0">
              <a:spcBef>
                <a:spcPts val="0"/>
              </a:spcBef>
              <a:buNone/>
            </a:pPr>
            <a:r>
              <a:rPr lang="en-GB" b="1" dirty="0">
                <a:solidFill>
                  <a:schemeClr val="bg1"/>
                </a:solidFill>
                <a:latin typeface="Calibri" charset="0"/>
                <a:ea typeface="Calibri" charset="0"/>
                <a:cs typeface="Calibri" charset="0"/>
              </a:rPr>
              <a:t>BENEFITS OF THE </a:t>
            </a:r>
            <a:br>
              <a:rPr lang="en-GB" b="1" dirty="0">
                <a:solidFill>
                  <a:schemeClr val="bg1"/>
                </a:solidFill>
                <a:latin typeface="Calibri" charset="0"/>
                <a:ea typeface="Calibri" charset="0"/>
                <a:cs typeface="Calibri" charset="0"/>
              </a:rPr>
            </a:br>
            <a:r>
              <a:rPr lang="en-GB" b="1" dirty="0">
                <a:solidFill>
                  <a:schemeClr val="bg1"/>
                </a:solidFill>
                <a:latin typeface="Calibri" charset="0"/>
                <a:ea typeface="Calibri" charset="0"/>
                <a:cs typeface="Calibri" charset="0"/>
              </a:rPr>
              <a:t>HOSTED DESKTOP</a:t>
            </a:r>
          </a:p>
          <a:p>
            <a:pPr marL="0" indent="0">
              <a:buNone/>
            </a:pPr>
            <a:r>
              <a:rPr lang="en-GB" sz="2000" dirty="0">
                <a:solidFill>
                  <a:schemeClr val="bg1"/>
                </a:solidFill>
                <a:latin typeface="Lato Light" charset="0"/>
                <a:ea typeface="Lato Light" charset="0"/>
                <a:cs typeface="Lato Light" charset="0"/>
              </a:rPr>
              <a:t>Pay for what you want, when you want, on a monthly basis.</a:t>
            </a:r>
          </a:p>
          <a:p>
            <a:pPr marL="0" indent="0">
              <a:spcBef>
                <a:spcPts val="0"/>
              </a:spcBef>
              <a:buNone/>
            </a:pPr>
            <a:endParaRPr lang="en-GB" sz="2000" dirty="0">
              <a:solidFill>
                <a:schemeClr val="bg1"/>
              </a:solidFill>
              <a:latin typeface="Lato Light" charset="0"/>
              <a:ea typeface="Lato Light" charset="0"/>
              <a:cs typeface="Lato Light" charset="0"/>
            </a:endParaRPr>
          </a:p>
        </p:txBody>
      </p:sp>
    </p:spTree>
    <p:extLst>
      <p:ext uri="{BB962C8B-B14F-4D97-AF65-F5344CB8AC3E}">
        <p14:creationId xmlns:p14="http://schemas.microsoft.com/office/powerpoint/2010/main" val="26351816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213" y="-21704"/>
            <a:ext cx="10775758" cy="7183839"/>
          </a:xfrm>
          <a:prstGeom prst="rect">
            <a:avLst/>
          </a:prstGeom>
        </p:spPr>
      </p:pic>
      <p:sp>
        <p:nvSpPr>
          <p:cNvPr id="31747" name="Rectangle 3"/>
          <p:cNvSpPr>
            <a:spLocks noGrp="1"/>
          </p:cNvSpPr>
          <p:nvPr>
            <p:ph type="body" idx="1"/>
          </p:nvPr>
        </p:nvSpPr>
        <p:spPr>
          <a:xfrm>
            <a:off x="323528" y="304577"/>
            <a:ext cx="2448272" cy="964183"/>
          </a:xfrm>
        </p:spPr>
        <p:txBody>
          <a:bodyPr/>
          <a:lstStyle/>
          <a:p>
            <a:pPr marL="0" indent="0">
              <a:buNone/>
            </a:pPr>
            <a:r>
              <a:rPr lang="en-GB" sz="2000" dirty="0">
                <a:solidFill>
                  <a:schemeClr val="bg1"/>
                </a:solidFill>
                <a:latin typeface="Lato Light" charset="0"/>
                <a:ea typeface="Lato Light" charset="0"/>
                <a:cs typeface="Lato Light" charset="0"/>
              </a:rPr>
              <a:t>There are NO long term contracts.</a:t>
            </a:r>
          </a:p>
          <a:p>
            <a:pPr>
              <a:buFont typeface="Arial" charset="0"/>
              <a:buNone/>
            </a:pPr>
            <a:endParaRPr lang="en-GB" sz="2000" dirty="0">
              <a:solidFill>
                <a:schemeClr val="bg1"/>
              </a:solidFill>
              <a:latin typeface="Lato Light" charset="0"/>
              <a:ea typeface="Lato Light" charset="0"/>
              <a:cs typeface="Lato Light" charset="0"/>
            </a:endParaRPr>
          </a:p>
          <a:p>
            <a:pPr>
              <a:buFont typeface="Arial" charset="0"/>
              <a:buNone/>
            </a:pPr>
            <a:endParaRPr lang="en-GB" sz="2800" dirty="0">
              <a:latin typeface="Lato Light" charset="0"/>
              <a:ea typeface="Lato Light" charset="0"/>
              <a:cs typeface="Lato Light" charset="0"/>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5362" y="-315416"/>
            <a:ext cx="12482756" cy="8064896"/>
          </a:xfrm>
          <a:prstGeom prst="rect">
            <a:avLst/>
          </a:prstGeom>
        </p:spPr>
      </p:pic>
      <p:sp>
        <p:nvSpPr>
          <p:cNvPr id="32771" name="Rectangle 3"/>
          <p:cNvSpPr>
            <a:spLocks noGrp="1"/>
          </p:cNvSpPr>
          <p:nvPr>
            <p:ph type="body" idx="1"/>
          </p:nvPr>
        </p:nvSpPr>
        <p:spPr>
          <a:xfrm>
            <a:off x="3707904" y="5705177"/>
            <a:ext cx="3960440" cy="748159"/>
          </a:xfrm>
        </p:spPr>
        <p:txBody>
          <a:bodyPr/>
          <a:lstStyle/>
          <a:p>
            <a:pPr marL="0" indent="0">
              <a:buNone/>
            </a:pPr>
            <a:r>
              <a:rPr lang="en-GB" sz="2000" dirty="0">
                <a:solidFill>
                  <a:schemeClr val="bg1"/>
                </a:solidFill>
                <a:latin typeface="Lato Light" charset="0"/>
                <a:ea typeface="Lato Light" charset="0"/>
                <a:cs typeface="Lato Light" charset="0"/>
              </a:rPr>
              <a:t>Perfect for a flexible workforce.</a:t>
            </a:r>
          </a:p>
          <a:p>
            <a:pPr>
              <a:buFont typeface="Arial" charset="0"/>
              <a:buNone/>
            </a:pPr>
            <a:endParaRPr lang="en-GB" sz="2000" dirty="0">
              <a:solidFill>
                <a:schemeClr val="bg1"/>
              </a:solidFill>
              <a:latin typeface="Lato Light" charset="0"/>
              <a:ea typeface="Lato Light" charset="0"/>
              <a:cs typeface="Lato Light" charset="0"/>
            </a:endParaRPr>
          </a:p>
          <a:p>
            <a:pPr>
              <a:buFont typeface="Arial" charset="0"/>
              <a:buNone/>
            </a:pPr>
            <a:endParaRPr lang="en-GB" sz="2800" dirty="0">
              <a:latin typeface="Lato Light" charset="0"/>
              <a:ea typeface="Lato Light" charset="0"/>
              <a:cs typeface="Lato Light" charset="0"/>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6615"/>
            <a:ext cx="10369152" cy="6899772"/>
          </a:xfrm>
          <a:prstGeom prst="rect">
            <a:avLst/>
          </a:prstGeom>
        </p:spPr>
      </p:pic>
      <p:sp>
        <p:nvSpPr>
          <p:cNvPr id="32771" name="Rectangle 3"/>
          <p:cNvSpPr>
            <a:spLocks noGrp="1"/>
          </p:cNvSpPr>
          <p:nvPr>
            <p:ph type="body" idx="1"/>
          </p:nvPr>
        </p:nvSpPr>
        <p:spPr>
          <a:xfrm>
            <a:off x="467544" y="2204864"/>
            <a:ext cx="5328592" cy="4248471"/>
          </a:xfrm>
        </p:spPr>
        <p:txBody>
          <a:bodyPr/>
          <a:lstStyle/>
          <a:p>
            <a:pPr marL="0" indent="0">
              <a:buNone/>
            </a:pPr>
            <a:r>
              <a:rPr lang="en-GB" b="1" dirty="0">
                <a:solidFill>
                  <a:schemeClr val="bg1"/>
                </a:solidFill>
                <a:latin typeface="Calibri" charset="0"/>
                <a:ea typeface="Calibri" charset="0"/>
                <a:cs typeface="Calibri" charset="0"/>
              </a:rPr>
              <a:t>FULL FEATURES</a:t>
            </a:r>
          </a:p>
          <a:p>
            <a:pPr marL="162900" indent="-198900">
              <a:spcBef>
                <a:spcPts val="0"/>
              </a:spcBef>
            </a:pPr>
            <a:r>
              <a:rPr lang="en-GB" sz="2000" dirty="0">
                <a:solidFill>
                  <a:schemeClr val="bg1"/>
                </a:solidFill>
                <a:latin typeface="Lato Light" charset="0"/>
                <a:ea typeface="Lato Light" charset="0"/>
                <a:cs typeface="Lato Light" charset="0"/>
              </a:rPr>
              <a:t>Windows 8 style Hosted Desktop</a:t>
            </a:r>
          </a:p>
          <a:p>
            <a:pPr marL="162900" indent="-198900">
              <a:spcBef>
                <a:spcPts val="0"/>
              </a:spcBef>
            </a:pPr>
            <a:r>
              <a:rPr lang="en-GB" sz="2000" dirty="0">
                <a:solidFill>
                  <a:schemeClr val="bg1"/>
                </a:solidFill>
                <a:latin typeface="Lato Light" charset="0"/>
                <a:ea typeface="Lato Light" charset="0"/>
                <a:cs typeface="Lato Light" charset="0"/>
              </a:rPr>
              <a:t>Choice of Microsoft Office or Open Office</a:t>
            </a:r>
          </a:p>
          <a:p>
            <a:pPr marL="162900" indent="-198900">
              <a:spcBef>
                <a:spcPts val="0"/>
              </a:spcBef>
            </a:pPr>
            <a:r>
              <a:rPr lang="en-GB" sz="2000" dirty="0">
                <a:solidFill>
                  <a:schemeClr val="bg1"/>
                </a:solidFill>
                <a:latin typeface="Lato Light" charset="0"/>
                <a:ea typeface="Lato Light" charset="0"/>
                <a:cs typeface="Lato Light" charset="0"/>
              </a:rPr>
              <a:t>USB redirection</a:t>
            </a:r>
          </a:p>
          <a:p>
            <a:pPr marL="162900" indent="-198900">
              <a:spcBef>
                <a:spcPts val="0"/>
              </a:spcBef>
            </a:pPr>
            <a:r>
              <a:rPr lang="en-GB" sz="2000" dirty="0">
                <a:solidFill>
                  <a:schemeClr val="bg1"/>
                </a:solidFill>
                <a:latin typeface="Lato Light" charset="0"/>
                <a:ea typeface="Lato Light" charset="0"/>
                <a:cs typeface="Lato Light" charset="0"/>
              </a:rPr>
              <a:t>Network and local printing</a:t>
            </a:r>
          </a:p>
          <a:p>
            <a:pPr marL="162900" indent="-198900">
              <a:spcBef>
                <a:spcPts val="0"/>
              </a:spcBef>
            </a:pPr>
            <a:r>
              <a:rPr lang="en-GB" sz="2000" dirty="0">
                <a:solidFill>
                  <a:schemeClr val="bg1"/>
                </a:solidFill>
                <a:latin typeface="Lato Light" charset="0"/>
                <a:ea typeface="Lato Light" charset="0"/>
                <a:cs typeface="Lato Light" charset="0"/>
              </a:rPr>
              <a:t>Secure encrypted connections</a:t>
            </a:r>
          </a:p>
          <a:p>
            <a:pPr marL="162900" indent="-198900">
              <a:spcBef>
                <a:spcPts val="0"/>
              </a:spcBef>
            </a:pPr>
            <a:r>
              <a:rPr lang="en-GB" sz="2000" dirty="0">
                <a:solidFill>
                  <a:schemeClr val="bg1"/>
                </a:solidFill>
                <a:latin typeface="Lato Light" charset="0"/>
                <a:ea typeface="Lato Light" charset="0"/>
                <a:cs typeface="Lato Light" charset="0"/>
              </a:rPr>
              <a:t>Fully automated daily backup</a:t>
            </a:r>
          </a:p>
          <a:p>
            <a:pPr marL="162900" indent="-198900">
              <a:spcBef>
                <a:spcPts val="0"/>
              </a:spcBef>
            </a:pPr>
            <a:r>
              <a:rPr lang="en-GB" sz="2000" dirty="0">
                <a:solidFill>
                  <a:schemeClr val="bg1"/>
                </a:solidFill>
                <a:latin typeface="Lato Light" charset="0"/>
                <a:ea typeface="Lato Light" charset="0"/>
                <a:cs typeface="Lato Light" charset="0"/>
              </a:rPr>
              <a:t>Anti-virus included </a:t>
            </a:r>
          </a:p>
          <a:p>
            <a:pPr marL="162900" indent="-198900">
              <a:spcBef>
                <a:spcPts val="0"/>
              </a:spcBef>
            </a:pPr>
            <a:r>
              <a:rPr lang="en-GB" sz="2000" dirty="0">
                <a:solidFill>
                  <a:schemeClr val="bg1"/>
                </a:solidFill>
                <a:latin typeface="Lato Light" charset="0"/>
                <a:ea typeface="Lato Light" charset="0"/>
                <a:cs typeface="Lato Light" charset="0"/>
              </a:rPr>
              <a:t>99.99% uptime guarantee </a:t>
            </a:r>
          </a:p>
          <a:p>
            <a:pPr marL="162900" indent="-198900">
              <a:spcBef>
                <a:spcPts val="0"/>
              </a:spcBef>
            </a:pPr>
            <a:r>
              <a:rPr lang="en-GB" sz="2000" dirty="0">
                <a:solidFill>
                  <a:schemeClr val="bg1"/>
                </a:solidFill>
                <a:latin typeface="Lato Light" charset="0"/>
                <a:ea typeface="Lato Light" charset="0"/>
                <a:cs typeface="Lato Light" charset="0"/>
              </a:rPr>
              <a:t>Fast graphics acceleration</a:t>
            </a:r>
          </a:p>
          <a:p>
            <a:pPr marL="162900" indent="-198900">
              <a:spcBef>
                <a:spcPts val="0"/>
              </a:spcBef>
            </a:pPr>
            <a:r>
              <a:rPr lang="en-GB" sz="2000" dirty="0">
                <a:solidFill>
                  <a:schemeClr val="bg1"/>
                </a:solidFill>
                <a:latin typeface="Lato Light" charset="0"/>
                <a:ea typeface="Lato Light" charset="0"/>
                <a:cs typeface="Lato Light" charset="0"/>
              </a:rPr>
              <a:t>Full audio support</a:t>
            </a:r>
          </a:p>
          <a:p>
            <a:pPr marL="162900" indent="-198900">
              <a:spcBef>
                <a:spcPts val="0"/>
              </a:spcBef>
            </a:pPr>
            <a:r>
              <a:rPr lang="en-GB" sz="2000" dirty="0">
                <a:solidFill>
                  <a:schemeClr val="bg1"/>
                </a:solidFill>
                <a:latin typeface="Lato Light" charset="0"/>
                <a:ea typeface="Lato Light" charset="0"/>
                <a:cs typeface="Lato Light" charset="0"/>
              </a:rPr>
              <a:t>Complete isolation from other users</a:t>
            </a:r>
          </a:p>
          <a:p>
            <a:pPr marL="0" indent="0">
              <a:buNone/>
            </a:pPr>
            <a:endParaRPr lang="en-GB" sz="2000" dirty="0">
              <a:latin typeface="Lato Light" charset="0"/>
              <a:ea typeface="Lato Light" charset="0"/>
              <a:cs typeface="Lato Light" charset="0"/>
            </a:endParaRPr>
          </a:p>
        </p:txBody>
      </p:sp>
    </p:spTree>
    <p:extLst>
      <p:ext uri="{BB962C8B-B14F-4D97-AF65-F5344CB8AC3E}">
        <p14:creationId xmlns:p14="http://schemas.microsoft.com/office/powerpoint/2010/main" val="176640886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flipH="1">
            <a:off x="0" y="-1143000"/>
            <a:ext cx="9144000" cy="9144000"/>
          </a:xfrm>
          <a:prstGeom prst="rect">
            <a:avLst/>
          </a:prstGeom>
        </p:spPr>
      </p:pic>
      <p:sp>
        <p:nvSpPr>
          <p:cNvPr id="32771" name="Rectangle 3"/>
          <p:cNvSpPr>
            <a:spLocks noGrp="1"/>
          </p:cNvSpPr>
          <p:nvPr>
            <p:ph type="body" idx="1"/>
          </p:nvPr>
        </p:nvSpPr>
        <p:spPr>
          <a:xfrm>
            <a:off x="539552" y="476672"/>
            <a:ext cx="6192688" cy="3960440"/>
          </a:xfrm>
        </p:spPr>
        <p:txBody>
          <a:bodyPr/>
          <a:lstStyle/>
          <a:p>
            <a:pPr marL="0" indent="0">
              <a:buNone/>
            </a:pPr>
            <a:r>
              <a:rPr lang="en-GB" b="1" dirty="0">
                <a:solidFill>
                  <a:schemeClr val="bg1"/>
                </a:solidFill>
                <a:latin typeface="Calibri" charset="0"/>
                <a:ea typeface="Calibri" charset="0"/>
                <a:cs typeface="Calibri" charset="0"/>
              </a:rPr>
              <a:t>FULL BENEFITS</a:t>
            </a:r>
          </a:p>
          <a:p>
            <a:pPr>
              <a:spcBef>
                <a:spcPts val="0"/>
              </a:spcBef>
            </a:pPr>
            <a:r>
              <a:rPr lang="en-GB" sz="2000" dirty="0">
                <a:solidFill>
                  <a:schemeClr val="bg1"/>
                </a:solidFill>
                <a:latin typeface="Lato Light" charset="0"/>
                <a:ea typeface="Lato Light" charset="0"/>
                <a:cs typeface="Lato Light" charset="0"/>
              </a:rPr>
              <a:t>Full desktop experience </a:t>
            </a:r>
          </a:p>
          <a:p>
            <a:pPr>
              <a:spcBef>
                <a:spcPts val="0"/>
              </a:spcBef>
            </a:pPr>
            <a:r>
              <a:rPr lang="en-GB" sz="2000" dirty="0">
                <a:solidFill>
                  <a:schemeClr val="bg1"/>
                </a:solidFill>
                <a:latin typeface="Lato Light" charset="0"/>
                <a:ea typeface="Lato Light" charset="0"/>
                <a:cs typeface="Lato Light" charset="0"/>
              </a:rPr>
              <a:t>Flexibility - work anywhere in the world</a:t>
            </a:r>
          </a:p>
          <a:p>
            <a:pPr>
              <a:spcBef>
                <a:spcPts val="0"/>
              </a:spcBef>
            </a:pPr>
            <a:r>
              <a:rPr lang="en-GB" sz="2000" dirty="0">
                <a:solidFill>
                  <a:schemeClr val="bg1"/>
                </a:solidFill>
                <a:latin typeface="Lato Light" charset="0"/>
                <a:ea typeface="Lato Light" charset="0"/>
                <a:cs typeface="Lato Light" charset="0"/>
              </a:rPr>
              <a:t>Save money </a:t>
            </a:r>
          </a:p>
          <a:p>
            <a:pPr>
              <a:spcBef>
                <a:spcPts val="0"/>
              </a:spcBef>
            </a:pPr>
            <a:r>
              <a:rPr lang="en-GB" sz="2000" dirty="0">
                <a:solidFill>
                  <a:schemeClr val="bg1"/>
                </a:solidFill>
                <a:latin typeface="Lato Light" charset="0"/>
                <a:ea typeface="Lato Light" charset="0"/>
                <a:cs typeface="Lato Light" charset="0"/>
              </a:rPr>
              <a:t>Save space</a:t>
            </a:r>
          </a:p>
          <a:p>
            <a:pPr>
              <a:spcBef>
                <a:spcPts val="0"/>
              </a:spcBef>
            </a:pPr>
            <a:r>
              <a:rPr lang="en-GB" sz="2000" dirty="0">
                <a:solidFill>
                  <a:schemeClr val="bg1"/>
                </a:solidFill>
                <a:latin typeface="Lato Light" charset="0"/>
                <a:ea typeface="Lato Light" charset="0"/>
                <a:cs typeface="Lato Light" charset="0"/>
              </a:rPr>
              <a:t>Reduce your carbon footprint</a:t>
            </a:r>
          </a:p>
          <a:p>
            <a:pPr>
              <a:spcBef>
                <a:spcPts val="0"/>
              </a:spcBef>
            </a:pPr>
            <a:r>
              <a:rPr lang="en-GB" sz="2000" dirty="0">
                <a:solidFill>
                  <a:schemeClr val="bg1"/>
                </a:solidFill>
                <a:latin typeface="Lato Light" charset="0"/>
                <a:ea typeface="Lato Light" charset="0"/>
                <a:cs typeface="Lato Light" charset="0"/>
              </a:rPr>
              <a:t>No data is stored on your device, iPad, PC, etc. </a:t>
            </a:r>
          </a:p>
          <a:p>
            <a:pPr>
              <a:spcBef>
                <a:spcPts val="0"/>
              </a:spcBef>
            </a:pPr>
            <a:r>
              <a:rPr lang="en-GB" sz="2000" dirty="0">
                <a:solidFill>
                  <a:schemeClr val="bg1"/>
                </a:solidFill>
                <a:latin typeface="Lato Light" charset="0"/>
                <a:ea typeface="Lato Light" charset="0"/>
                <a:cs typeface="Lato Light" charset="0"/>
              </a:rPr>
              <a:t>Offsite backup</a:t>
            </a:r>
          </a:p>
          <a:p>
            <a:pPr>
              <a:spcBef>
                <a:spcPts val="0"/>
              </a:spcBef>
            </a:pPr>
            <a:r>
              <a:rPr lang="en-GB" sz="2000" dirty="0">
                <a:solidFill>
                  <a:schemeClr val="bg1"/>
                </a:solidFill>
                <a:latin typeface="Lato Light" charset="0"/>
                <a:ea typeface="Lato Light" charset="0"/>
                <a:cs typeface="Lato Light" charset="0"/>
              </a:rPr>
              <a:t>No fixed-term contract</a:t>
            </a:r>
          </a:p>
          <a:p>
            <a:pPr>
              <a:spcBef>
                <a:spcPts val="0"/>
              </a:spcBef>
            </a:pPr>
            <a:r>
              <a:rPr lang="en-GB" sz="2000" dirty="0">
                <a:solidFill>
                  <a:schemeClr val="bg1"/>
                </a:solidFill>
                <a:latin typeface="Lato Light" charset="0"/>
                <a:ea typeface="Lato Light" charset="0"/>
                <a:cs typeface="Lato Light" charset="0"/>
              </a:rPr>
              <a:t>Full technical support included as standard</a:t>
            </a:r>
          </a:p>
          <a:p>
            <a:pPr>
              <a:spcBef>
                <a:spcPts val="0"/>
              </a:spcBef>
            </a:pPr>
            <a:r>
              <a:rPr lang="en-GB" sz="2000" dirty="0">
                <a:solidFill>
                  <a:schemeClr val="bg1"/>
                </a:solidFill>
                <a:latin typeface="Lato Light" charset="0"/>
                <a:ea typeface="Lato Light" charset="0"/>
                <a:cs typeface="Lato Light" charset="0"/>
              </a:rPr>
              <a:t>Highly scalable solution</a:t>
            </a:r>
          </a:p>
          <a:p>
            <a:pPr marL="0" indent="0">
              <a:buNone/>
            </a:pPr>
            <a:endParaRPr lang="en-GB" sz="2000" dirty="0">
              <a:latin typeface="Lato Light" charset="0"/>
              <a:ea typeface="Lato Light" charset="0"/>
              <a:cs typeface="Lato Light" charset="0"/>
            </a:endParaRPr>
          </a:p>
        </p:txBody>
      </p:sp>
    </p:spTree>
    <p:extLst>
      <p:ext uri="{BB962C8B-B14F-4D97-AF65-F5344CB8AC3E}">
        <p14:creationId xmlns:p14="http://schemas.microsoft.com/office/powerpoint/2010/main" val="23568372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0425"/>
            <a:ext cx="10332640" cy="6888426"/>
          </a:xfrm>
          <a:prstGeom prst="rect">
            <a:avLst/>
          </a:prstGeom>
        </p:spPr>
      </p:pic>
      <p:sp>
        <p:nvSpPr>
          <p:cNvPr id="32771" name="Rectangle 3"/>
          <p:cNvSpPr>
            <a:spLocks noGrp="1"/>
          </p:cNvSpPr>
          <p:nvPr>
            <p:ph type="body" idx="1"/>
          </p:nvPr>
        </p:nvSpPr>
        <p:spPr>
          <a:xfrm>
            <a:off x="539552" y="4250832"/>
            <a:ext cx="5904656" cy="2088232"/>
          </a:xfrm>
        </p:spPr>
        <p:txBody>
          <a:bodyPr/>
          <a:lstStyle/>
          <a:p>
            <a:pPr marL="0" indent="0">
              <a:buNone/>
            </a:pPr>
            <a:r>
              <a:rPr lang="en-GB" b="1" dirty="0">
                <a:solidFill>
                  <a:schemeClr val="bg1"/>
                </a:solidFill>
                <a:latin typeface="Calibri" charset="0"/>
                <a:ea typeface="Calibri" charset="0"/>
                <a:cs typeface="Calibri" charset="0"/>
              </a:rPr>
              <a:t>PRICING</a:t>
            </a:r>
          </a:p>
          <a:p>
            <a:pPr>
              <a:spcBef>
                <a:spcPts val="0"/>
              </a:spcBef>
            </a:pPr>
            <a:r>
              <a:rPr lang="en-GB" sz="2000" dirty="0">
                <a:solidFill>
                  <a:schemeClr val="bg1"/>
                </a:solidFill>
                <a:latin typeface="Lato Light" charset="0"/>
                <a:ea typeface="Lato Light" charset="0"/>
                <a:cs typeface="Lato Light" charset="0"/>
              </a:rPr>
              <a:t>No long term contract</a:t>
            </a:r>
          </a:p>
          <a:p>
            <a:pPr>
              <a:spcBef>
                <a:spcPts val="0"/>
              </a:spcBef>
            </a:pPr>
            <a:r>
              <a:rPr lang="en-GB" sz="2000" dirty="0">
                <a:solidFill>
                  <a:schemeClr val="bg1"/>
                </a:solidFill>
                <a:latin typeface="Lato Light" charset="0"/>
                <a:ea typeface="Lato Light" charset="0"/>
                <a:cs typeface="Lato Light" charset="0"/>
              </a:rPr>
              <a:t>30 day rolling contract</a:t>
            </a:r>
          </a:p>
          <a:p>
            <a:pPr>
              <a:spcBef>
                <a:spcPts val="0"/>
              </a:spcBef>
            </a:pPr>
            <a:r>
              <a:rPr lang="en-GB" sz="2000" dirty="0">
                <a:solidFill>
                  <a:schemeClr val="bg1"/>
                </a:solidFill>
                <a:latin typeface="Lato Light" charset="0"/>
                <a:ea typeface="Lato Light" charset="0"/>
                <a:cs typeface="Lato Light" charset="0"/>
              </a:rPr>
              <a:t>No capital outlay</a:t>
            </a:r>
          </a:p>
          <a:p>
            <a:pPr>
              <a:spcBef>
                <a:spcPts val="0"/>
              </a:spcBef>
            </a:pPr>
            <a:r>
              <a:rPr lang="en-GB" sz="2000" dirty="0">
                <a:solidFill>
                  <a:schemeClr val="bg1"/>
                </a:solidFill>
                <a:latin typeface="Lato Light" charset="0"/>
                <a:ea typeface="Lato Light" charset="0"/>
                <a:cs typeface="Lato Light" charset="0"/>
              </a:rPr>
              <a:t>Monthly fee reduces if your user-base reduces </a:t>
            </a:r>
          </a:p>
          <a:p>
            <a:pPr marL="0" indent="0">
              <a:buNone/>
            </a:pPr>
            <a:endParaRPr lang="en-GB" sz="2000" dirty="0">
              <a:latin typeface="Lato Light" charset="0"/>
              <a:ea typeface="Lato Light" charset="0"/>
              <a:cs typeface="Lato Light" charset="0"/>
            </a:endParaRPr>
          </a:p>
        </p:txBody>
      </p:sp>
    </p:spTree>
    <p:extLst>
      <p:ext uri="{BB962C8B-B14F-4D97-AF65-F5344CB8AC3E}">
        <p14:creationId xmlns:p14="http://schemas.microsoft.com/office/powerpoint/2010/main" val="73615770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flipH="1">
            <a:off x="-1332656" y="-99392"/>
            <a:ext cx="11521280" cy="7342754"/>
          </a:xfrm>
          <a:prstGeom prst="rect">
            <a:avLst/>
          </a:prstGeom>
        </p:spPr>
      </p:pic>
      <p:sp>
        <p:nvSpPr>
          <p:cNvPr id="32771" name="Rectangle 3"/>
          <p:cNvSpPr>
            <a:spLocks noGrp="1"/>
          </p:cNvSpPr>
          <p:nvPr>
            <p:ph type="body" idx="1"/>
          </p:nvPr>
        </p:nvSpPr>
        <p:spPr>
          <a:xfrm>
            <a:off x="3419872" y="476672"/>
            <a:ext cx="5256584" cy="2736304"/>
          </a:xfrm>
        </p:spPr>
        <p:txBody>
          <a:bodyPr/>
          <a:lstStyle/>
          <a:p>
            <a:pPr marL="0" indent="0">
              <a:buNone/>
            </a:pPr>
            <a:r>
              <a:rPr lang="en-GB" b="1" dirty="0">
                <a:solidFill>
                  <a:schemeClr val="bg1"/>
                </a:solidFill>
                <a:latin typeface="Calibri" charset="0"/>
                <a:ea typeface="Calibri" charset="0"/>
                <a:cs typeface="Calibri" charset="0"/>
              </a:rPr>
              <a:t>NEXT STEPS</a:t>
            </a:r>
          </a:p>
          <a:p>
            <a:pPr>
              <a:spcBef>
                <a:spcPts val="0"/>
              </a:spcBef>
            </a:pPr>
            <a:r>
              <a:rPr lang="en-GB" sz="2000" dirty="0">
                <a:solidFill>
                  <a:schemeClr val="bg1"/>
                </a:solidFill>
                <a:latin typeface="Lato Light" charset="0"/>
                <a:ea typeface="Lato Light" charset="0"/>
                <a:cs typeface="Lato Light" charset="0"/>
              </a:rPr>
              <a:t>Test drive a demo of the hosted desktop</a:t>
            </a:r>
          </a:p>
          <a:p>
            <a:pPr>
              <a:spcBef>
                <a:spcPts val="0"/>
              </a:spcBef>
            </a:pPr>
            <a:r>
              <a:rPr lang="en-GB" sz="2000" dirty="0">
                <a:solidFill>
                  <a:schemeClr val="bg1"/>
                </a:solidFill>
                <a:latin typeface="Lato Light" charset="0"/>
                <a:ea typeface="Lato Light" charset="0"/>
                <a:cs typeface="Lato Light" charset="0"/>
              </a:rPr>
              <a:t>Discuss application requirements</a:t>
            </a:r>
          </a:p>
          <a:p>
            <a:pPr>
              <a:spcBef>
                <a:spcPts val="0"/>
              </a:spcBef>
            </a:pPr>
            <a:r>
              <a:rPr lang="en-GB" sz="2000" dirty="0">
                <a:solidFill>
                  <a:schemeClr val="bg1"/>
                </a:solidFill>
                <a:latin typeface="Lato Light" charset="0"/>
                <a:ea typeface="Lato Light" charset="0"/>
                <a:cs typeface="Lato Light" charset="0"/>
              </a:rPr>
              <a:t>Discuss testing &amp; rollout-out strategy</a:t>
            </a:r>
          </a:p>
          <a:p>
            <a:pPr>
              <a:spcBef>
                <a:spcPts val="0"/>
              </a:spcBef>
            </a:pPr>
            <a:r>
              <a:rPr lang="en-GB" sz="2000" dirty="0">
                <a:solidFill>
                  <a:schemeClr val="bg1"/>
                </a:solidFill>
                <a:latin typeface="Lato Light" charset="0"/>
                <a:ea typeface="Lato Light" charset="0"/>
                <a:cs typeface="Lato Light" charset="0"/>
              </a:rPr>
              <a:t>Receive proposal</a:t>
            </a:r>
          </a:p>
          <a:p>
            <a:pPr>
              <a:spcBef>
                <a:spcPts val="0"/>
              </a:spcBef>
            </a:pPr>
            <a:r>
              <a:rPr lang="en-GB" sz="2000" dirty="0">
                <a:solidFill>
                  <a:schemeClr val="bg1"/>
                </a:solidFill>
                <a:latin typeface="Lato Light" charset="0"/>
                <a:ea typeface="Lato Light" charset="0"/>
                <a:cs typeface="Lato Light" charset="0"/>
              </a:rPr>
              <a:t>Gain management buy-in</a:t>
            </a:r>
          </a:p>
          <a:p>
            <a:pPr>
              <a:spcBef>
                <a:spcPts val="0"/>
              </a:spcBef>
            </a:pPr>
            <a:r>
              <a:rPr lang="en-GB" sz="2000" dirty="0">
                <a:solidFill>
                  <a:schemeClr val="bg1"/>
                </a:solidFill>
                <a:latin typeface="Lato Light" charset="0"/>
                <a:ea typeface="Lato Light" charset="0"/>
                <a:cs typeface="Lato Light" charset="0"/>
              </a:rPr>
              <a:t>Parallel test and launch! </a:t>
            </a:r>
          </a:p>
          <a:p>
            <a:pPr marL="0" indent="0">
              <a:buNone/>
            </a:pPr>
            <a:endParaRPr lang="en-GB" sz="2000" dirty="0">
              <a:latin typeface="Lato Light" charset="0"/>
              <a:ea typeface="Lato Light" charset="0"/>
              <a:cs typeface="Lato Light" charset="0"/>
            </a:endParaRPr>
          </a:p>
        </p:txBody>
      </p:sp>
    </p:spTree>
    <p:extLst>
      <p:ext uri="{BB962C8B-B14F-4D97-AF65-F5344CB8AC3E}">
        <p14:creationId xmlns:p14="http://schemas.microsoft.com/office/powerpoint/2010/main" val="710456270"/>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102625"/>
          </a:xfrm>
          <a:prstGeom prst="rect">
            <a:avLst/>
          </a:prstGeom>
        </p:spPr>
      </p:pic>
      <p:sp>
        <p:nvSpPr>
          <p:cNvPr id="9" name="Rectangle 8"/>
          <p:cNvSpPr/>
          <p:nvPr/>
        </p:nvSpPr>
        <p:spPr>
          <a:xfrm>
            <a:off x="0" y="4869160"/>
            <a:ext cx="9144000" cy="1988840"/>
          </a:xfrm>
          <a:prstGeom prst="rect">
            <a:avLst/>
          </a:prstGeom>
          <a:solidFill>
            <a:srgbClr val="1C477A"/>
          </a:solidFill>
          <a:ln>
            <a:solidFill>
              <a:srgbClr val="1C4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4869160"/>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9" name="TextBox 18"/>
          <p:cNvSpPr txBox="1"/>
          <p:nvPr/>
        </p:nvSpPr>
        <p:spPr>
          <a:xfrm>
            <a:off x="300073" y="6011996"/>
            <a:ext cx="2655887" cy="369332"/>
          </a:xfrm>
          <a:prstGeom prst="rect">
            <a:avLst/>
          </a:prstGeom>
          <a:noFill/>
        </p:spPr>
        <p:txBody>
          <a:bodyPr>
            <a:spAutoFit/>
          </a:bodyPr>
          <a:lstStyle/>
          <a:p>
            <a:pPr algn="ctr" fontAlgn="auto">
              <a:spcBef>
                <a:spcPts val="0"/>
              </a:spcBef>
              <a:spcAft>
                <a:spcPts val="0"/>
              </a:spcAft>
              <a:defRPr/>
            </a:pPr>
            <a:r>
              <a:rPr lang="en-GB" b="0" dirty="0"/>
              <a:t>0800 832 1852</a:t>
            </a:r>
            <a:endParaRPr lang="en-GB" b="0" dirty="0">
              <a:latin typeface="Lato Light" charset="0"/>
              <a:ea typeface="Lato Light" charset="0"/>
              <a:cs typeface="Lato Light" charset="0"/>
            </a:endParaRPr>
          </a:p>
        </p:txBody>
      </p:sp>
      <p:sp>
        <p:nvSpPr>
          <p:cNvPr id="20" name="TextBox 19"/>
          <p:cNvSpPr txBox="1"/>
          <p:nvPr/>
        </p:nvSpPr>
        <p:spPr>
          <a:xfrm>
            <a:off x="5051866" y="6004156"/>
            <a:ext cx="4581525" cy="369332"/>
          </a:xfrm>
          <a:prstGeom prst="rect">
            <a:avLst/>
          </a:prstGeom>
          <a:noFill/>
        </p:spPr>
        <p:txBody>
          <a:bodyPr>
            <a:spAutoFit/>
          </a:bodyPr>
          <a:lstStyle/>
          <a:p>
            <a:pPr algn="ctr" fontAlgn="auto">
              <a:spcBef>
                <a:spcPts val="0"/>
              </a:spcBef>
              <a:spcAft>
                <a:spcPts val="0"/>
              </a:spcAft>
              <a:defRPr/>
            </a:pPr>
            <a:r>
              <a:rPr lang="en-GB" b="0" dirty="0"/>
              <a:t>sales@operationtechnical.com</a:t>
            </a:r>
            <a:endParaRPr lang="en-GB" b="0" dirty="0">
              <a:latin typeface="Lato Light" charset="0"/>
              <a:ea typeface="Lato Light" charset="0"/>
              <a:cs typeface="Lato Light" charset="0"/>
            </a:endParaRPr>
          </a:p>
        </p:txBody>
      </p:sp>
      <p:sp>
        <p:nvSpPr>
          <p:cNvPr id="21" name="TextBox 20"/>
          <p:cNvSpPr txBox="1"/>
          <p:nvPr/>
        </p:nvSpPr>
        <p:spPr>
          <a:xfrm>
            <a:off x="2483768" y="6001398"/>
            <a:ext cx="3789362" cy="369332"/>
          </a:xfrm>
          <a:prstGeom prst="rect">
            <a:avLst/>
          </a:prstGeom>
          <a:noFill/>
        </p:spPr>
        <p:txBody>
          <a:bodyPr>
            <a:spAutoFit/>
          </a:bodyPr>
          <a:lstStyle/>
          <a:p>
            <a:pPr algn="ctr" fontAlgn="auto">
              <a:spcBef>
                <a:spcPts val="0"/>
              </a:spcBef>
              <a:spcAft>
                <a:spcPts val="0"/>
              </a:spcAft>
              <a:defRPr/>
            </a:pPr>
            <a:r>
              <a:rPr lang="en-GB" b="0" dirty="0"/>
              <a:t>operationtechnical.com</a:t>
            </a:r>
            <a:endParaRPr lang="en-GB" b="0" dirty="0">
              <a:latin typeface="Lato Light" charset="0"/>
              <a:ea typeface="Lato Light" charset="0"/>
              <a:cs typeface="Lato Light"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352224" y="1839709"/>
            <a:ext cx="1973684" cy="1192204"/>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09689" y="5409492"/>
            <a:ext cx="444004" cy="444004"/>
          </a:xfrm>
          <a:prstGeom prst="rect">
            <a:avLst/>
          </a:prstGeom>
        </p:spPr>
      </p:pic>
      <p:pic>
        <p:nvPicPr>
          <p:cNvPr id="13" name="Picture 12">
            <a:extLst>
              <a:ext uri="{FF2B5EF4-FFF2-40B4-BE49-F238E27FC236}">
                <a16:creationId xmlns:a16="http://schemas.microsoft.com/office/drawing/2014/main" id="{C061571E-92B5-4275-9433-215C3A5DC41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071505" y="5340672"/>
            <a:ext cx="542245" cy="542245"/>
          </a:xfrm>
          <a:prstGeom prst="rect">
            <a:avLst/>
          </a:prstGeom>
        </p:spPr>
      </p:pic>
      <p:pic>
        <p:nvPicPr>
          <p:cNvPr id="14" name="Picture 13">
            <a:extLst>
              <a:ext uri="{FF2B5EF4-FFF2-40B4-BE49-F238E27FC236}">
                <a16:creationId xmlns:a16="http://schemas.microsoft.com/office/drawing/2014/main" id="{C43344E3-EE00-427C-BC2B-6A95094BAAF3}"/>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117064" y="5403582"/>
            <a:ext cx="444004" cy="444004"/>
          </a:xfrm>
          <a:prstGeom prst="rect">
            <a:avLst/>
          </a:prstGeom>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0" y="0"/>
            <a:ext cx="14797136" cy="9299590"/>
          </a:xfrm>
          <a:prstGeom prst="rect">
            <a:avLst/>
          </a:prstGeom>
        </p:spPr>
      </p:pic>
      <p:sp>
        <p:nvSpPr>
          <p:cNvPr id="22531" name="Rectangle 3"/>
          <p:cNvSpPr>
            <a:spLocks noGrp="1"/>
          </p:cNvSpPr>
          <p:nvPr>
            <p:ph type="body" idx="1"/>
          </p:nvPr>
        </p:nvSpPr>
        <p:spPr>
          <a:xfrm>
            <a:off x="624508" y="605742"/>
            <a:ext cx="4896544" cy="2736304"/>
          </a:xfrm>
        </p:spPr>
        <p:txBody>
          <a:bodyPr/>
          <a:lstStyle/>
          <a:p>
            <a:pPr marL="0" indent="0">
              <a:buNone/>
            </a:pPr>
            <a:r>
              <a:rPr lang="en-GB" b="1" dirty="0">
                <a:solidFill>
                  <a:schemeClr val="bg1"/>
                </a:solidFill>
                <a:latin typeface="Calibri" charset="0"/>
                <a:ea typeface="Calibri" charset="0"/>
                <a:cs typeface="Calibri" charset="0"/>
              </a:rPr>
              <a:t>PRESENTATION OVERVIEW</a:t>
            </a:r>
          </a:p>
          <a:p>
            <a:r>
              <a:rPr lang="en-GB" sz="2000" dirty="0">
                <a:solidFill>
                  <a:schemeClr val="bg1"/>
                </a:solidFill>
                <a:latin typeface="Lato Light" charset="0"/>
                <a:ea typeface="Lato Light" charset="0"/>
                <a:cs typeface="Lato Light" charset="0"/>
              </a:rPr>
              <a:t>What is a Hosted Desktop?</a:t>
            </a:r>
          </a:p>
          <a:p>
            <a:r>
              <a:rPr lang="en-GB" sz="2000" dirty="0">
                <a:solidFill>
                  <a:schemeClr val="bg1"/>
                </a:solidFill>
                <a:latin typeface="Lato Light" charset="0"/>
                <a:ea typeface="Lato Light" charset="0"/>
                <a:cs typeface="Lato Light" charset="0"/>
              </a:rPr>
              <a:t>How does it work?</a:t>
            </a:r>
          </a:p>
          <a:p>
            <a:r>
              <a:rPr lang="en-GB" sz="2000" dirty="0">
                <a:solidFill>
                  <a:schemeClr val="bg1"/>
                </a:solidFill>
                <a:latin typeface="Lato Light" charset="0"/>
                <a:ea typeface="Lato Light" charset="0"/>
                <a:cs typeface="Lato Light" charset="0"/>
              </a:rPr>
              <a:t>Features</a:t>
            </a:r>
          </a:p>
          <a:p>
            <a:r>
              <a:rPr lang="en-GB" sz="2000" dirty="0">
                <a:solidFill>
                  <a:schemeClr val="bg1"/>
                </a:solidFill>
                <a:latin typeface="Lato Light" charset="0"/>
                <a:ea typeface="Lato Light" charset="0"/>
                <a:cs typeface="Lato Light" charset="0"/>
              </a:rPr>
              <a:t>Benefits</a:t>
            </a:r>
          </a:p>
          <a:p>
            <a:r>
              <a:rPr lang="en-GB" sz="2000" dirty="0">
                <a:solidFill>
                  <a:schemeClr val="bg1"/>
                </a:solidFill>
                <a:latin typeface="Lato Light" charset="0"/>
                <a:ea typeface="Lato Light" charset="0"/>
                <a:cs typeface="Lato Light" charset="0"/>
              </a:rPr>
              <a:t>Hosted Desktop pricing</a:t>
            </a:r>
          </a:p>
          <a:p>
            <a:pPr marL="0" indent="0">
              <a:buNone/>
            </a:pPr>
            <a:endParaRPr lang="en-GB" sz="2100" dirty="0">
              <a:solidFill>
                <a:schemeClr val="bg1"/>
              </a:solidFill>
              <a:latin typeface="Calibri" charset="0"/>
            </a:endParaRPr>
          </a:p>
        </p:txBody>
      </p:sp>
    </p:spTree>
    <p:extLst>
      <p:ext uri="{BB962C8B-B14F-4D97-AF65-F5344CB8AC3E}">
        <p14:creationId xmlns:p14="http://schemas.microsoft.com/office/powerpoint/2010/main" val="56804964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618" y="-2052210"/>
            <a:ext cx="9153618" cy="9153618"/>
          </a:xfrm>
          <a:prstGeom prst="rect">
            <a:avLst/>
          </a:prstGeom>
        </p:spPr>
      </p:pic>
      <p:sp>
        <p:nvSpPr>
          <p:cNvPr id="22530" name="Rectangle 2"/>
          <p:cNvSpPr>
            <a:spLocks noGrp="1"/>
          </p:cNvSpPr>
          <p:nvPr>
            <p:ph type="title" idx="4294967295"/>
          </p:nvPr>
        </p:nvSpPr>
        <p:spPr>
          <a:xfrm>
            <a:off x="655724" y="4730416"/>
            <a:ext cx="7588684" cy="444500"/>
          </a:xfrm>
          <a:prstGeom prst="rect">
            <a:avLst/>
          </a:prstGeom>
          <a:noFill/>
        </p:spPr>
        <p:txBody>
          <a:bodyPr/>
          <a:lstStyle/>
          <a:p>
            <a:pPr algn="l"/>
            <a:r>
              <a:rPr lang="en-GB" sz="3200" b="1" dirty="0">
                <a:solidFill>
                  <a:schemeClr val="bg1"/>
                </a:solidFill>
                <a:latin typeface="Calibri" charset="0"/>
                <a:ea typeface="Calibri" charset="0"/>
                <a:cs typeface="Calibri" charset="0"/>
              </a:rPr>
              <a:t>HOW DOES THE HOSTED DESKTOP WORK?</a:t>
            </a:r>
          </a:p>
        </p:txBody>
      </p:sp>
      <p:sp>
        <p:nvSpPr>
          <p:cNvPr id="22531" name="Rectangle 3"/>
          <p:cNvSpPr>
            <a:spLocks noGrp="1"/>
          </p:cNvSpPr>
          <p:nvPr>
            <p:ph type="body" idx="1"/>
          </p:nvPr>
        </p:nvSpPr>
        <p:spPr>
          <a:xfrm>
            <a:off x="467544" y="4221088"/>
            <a:ext cx="8280920" cy="2177276"/>
          </a:xfrm>
        </p:spPr>
        <p:txBody>
          <a:bodyPr/>
          <a:lstStyle/>
          <a:p>
            <a:pPr marL="0" indent="0">
              <a:buNone/>
            </a:pPr>
            <a:r>
              <a:rPr lang="en-GB" b="1" dirty="0">
                <a:solidFill>
                  <a:schemeClr val="bg1"/>
                </a:solidFill>
                <a:latin typeface="Calibri" charset="0"/>
                <a:ea typeface="Calibri" charset="0"/>
                <a:cs typeface="Calibri" charset="0"/>
              </a:rPr>
              <a:t>WHAT IS A HOSTED DESKTOP?</a:t>
            </a:r>
          </a:p>
          <a:p>
            <a:pPr marL="0" indent="0">
              <a:buNone/>
            </a:pPr>
            <a:r>
              <a:rPr lang="en-GB" sz="2000" dirty="0">
                <a:solidFill>
                  <a:schemeClr val="bg1"/>
                </a:solidFill>
                <a:latin typeface="Lato Light" charset="0"/>
                <a:ea typeface="Lato Light" charset="0"/>
                <a:cs typeface="Lato Light" charset="0"/>
              </a:rPr>
              <a:t>A Hosted Desktop gives you the freedom to work from anywhere. Think of it as your desktop computer with all the software and files you normally keep and use with the added bonus of being able to access it from any computer.</a:t>
            </a:r>
          </a:p>
          <a:p>
            <a:pPr marL="0" indent="0">
              <a:buNone/>
            </a:pPr>
            <a:endParaRPr lang="en-GB" sz="2100" dirty="0">
              <a:solidFill>
                <a:schemeClr val="bg1"/>
              </a:solidFill>
              <a:latin typeface="Calibri" charset="0"/>
            </a:endParaRPr>
          </a:p>
        </p:txBody>
      </p:sp>
    </p:spTree>
    <p:extLst>
      <p:ext uri="{BB962C8B-B14F-4D97-AF65-F5344CB8AC3E}">
        <p14:creationId xmlns:p14="http://schemas.microsoft.com/office/powerpoint/2010/main" val="171733947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 y="-198784"/>
            <a:ext cx="10585176" cy="7056784"/>
          </a:xfrm>
          <a:prstGeom prst="rect">
            <a:avLst/>
          </a:prstGeom>
        </p:spPr>
      </p:pic>
      <p:sp>
        <p:nvSpPr>
          <p:cNvPr id="22531" name="Rectangle 3"/>
          <p:cNvSpPr>
            <a:spLocks noGrp="1"/>
          </p:cNvSpPr>
          <p:nvPr>
            <p:ph type="body" idx="1"/>
          </p:nvPr>
        </p:nvSpPr>
        <p:spPr>
          <a:xfrm>
            <a:off x="467544" y="3933056"/>
            <a:ext cx="4176464" cy="2520280"/>
          </a:xfrm>
        </p:spPr>
        <p:txBody>
          <a:bodyPr/>
          <a:lstStyle/>
          <a:p>
            <a:pPr marL="0" indent="0">
              <a:buNone/>
            </a:pPr>
            <a:r>
              <a:rPr lang="en-GB" sz="2000" dirty="0">
                <a:solidFill>
                  <a:schemeClr val="bg1"/>
                </a:solidFill>
                <a:latin typeface="Lato Light" charset="0"/>
                <a:ea typeface="Lato Light" charset="0"/>
                <a:cs typeface="Lato Light" charset="0"/>
              </a:rPr>
              <a:t>Not only can you access your personal desktop from any standard desktop computer, you can also access your desktop from any operating system and a full range of modern mobile devices.</a:t>
            </a:r>
          </a:p>
        </p:txBody>
      </p:sp>
    </p:spTree>
    <p:extLst>
      <p:ext uri="{BB962C8B-B14F-4D97-AF65-F5344CB8AC3E}">
        <p14:creationId xmlns:p14="http://schemas.microsoft.com/office/powerpoint/2010/main" val="9582968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64704" y="-2105526"/>
            <a:ext cx="13445289" cy="8963526"/>
          </a:xfrm>
          <a:prstGeom prst="rect">
            <a:avLst/>
          </a:prstGeom>
        </p:spPr>
      </p:pic>
      <p:sp>
        <p:nvSpPr>
          <p:cNvPr id="22530" name="Rectangle 2"/>
          <p:cNvSpPr>
            <a:spLocks noGrp="1"/>
          </p:cNvSpPr>
          <p:nvPr>
            <p:ph type="title" idx="4294967295"/>
          </p:nvPr>
        </p:nvSpPr>
        <p:spPr>
          <a:xfrm>
            <a:off x="655724" y="4730416"/>
            <a:ext cx="7588684" cy="444500"/>
          </a:xfrm>
          <a:prstGeom prst="rect">
            <a:avLst/>
          </a:prstGeom>
          <a:noFill/>
        </p:spPr>
        <p:txBody>
          <a:bodyPr/>
          <a:lstStyle/>
          <a:p>
            <a:pPr algn="l"/>
            <a:r>
              <a:rPr lang="en-GB" sz="3200" b="1" dirty="0">
                <a:solidFill>
                  <a:schemeClr val="bg1"/>
                </a:solidFill>
                <a:latin typeface="Calibri" charset="0"/>
                <a:ea typeface="Calibri" charset="0"/>
                <a:cs typeface="Calibri" charset="0"/>
              </a:rPr>
              <a:t>HOW DOES THE HOSTED DESKTOP WORK?</a:t>
            </a:r>
          </a:p>
        </p:txBody>
      </p:sp>
      <p:sp>
        <p:nvSpPr>
          <p:cNvPr id="22531" name="Rectangle 3"/>
          <p:cNvSpPr>
            <a:spLocks noGrp="1"/>
          </p:cNvSpPr>
          <p:nvPr>
            <p:ph type="body" idx="1"/>
          </p:nvPr>
        </p:nvSpPr>
        <p:spPr>
          <a:xfrm>
            <a:off x="467544" y="4437112"/>
            <a:ext cx="7992888" cy="1800200"/>
          </a:xfrm>
        </p:spPr>
        <p:txBody>
          <a:bodyPr/>
          <a:lstStyle/>
          <a:p>
            <a:pPr marL="0" indent="0">
              <a:buNone/>
            </a:pPr>
            <a:r>
              <a:rPr lang="en-GB" b="1" dirty="0">
                <a:solidFill>
                  <a:schemeClr val="bg1"/>
                </a:solidFill>
                <a:latin typeface="Calibri" charset="0"/>
                <a:ea typeface="Calibri" charset="0"/>
                <a:cs typeface="Calibri" charset="0"/>
              </a:rPr>
              <a:t>HOW DOES THE HOSTED DESKTOP WORK?</a:t>
            </a:r>
          </a:p>
          <a:p>
            <a:pPr marL="0" indent="0">
              <a:buNone/>
            </a:pPr>
            <a:r>
              <a:rPr lang="en-GB" sz="2000" dirty="0">
                <a:solidFill>
                  <a:schemeClr val="bg1"/>
                </a:solidFill>
                <a:latin typeface="Lato Light" charset="0"/>
                <a:ea typeface="Lato Light" charset="0"/>
                <a:cs typeface="Lato Light" charset="0"/>
              </a:rPr>
              <a:t>Just as normal, you can write documents with Microsoft Word, Excel, PowerPoint, etc., send emails and do everything that you normally do with your current Windows-based machine. </a:t>
            </a:r>
          </a:p>
          <a:p>
            <a:pPr marL="0" indent="0">
              <a:buNone/>
            </a:pPr>
            <a:endParaRPr lang="en-GB" sz="2100" dirty="0">
              <a:solidFill>
                <a:schemeClr val="bg1"/>
              </a:solidFill>
              <a:latin typeface="Calibri"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76672" y="-244528"/>
            <a:ext cx="12853463" cy="7230073"/>
          </a:xfrm>
          <a:prstGeom prst="rect">
            <a:avLst/>
          </a:prstGeom>
        </p:spPr>
      </p:pic>
      <p:sp>
        <p:nvSpPr>
          <p:cNvPr id="23555" name="Rectangle 3"/>
          <p:cNvSpPr>
            <a:spLocks noGrp="1"/>
          </p:cNvSpPr>
          <p:nvPr>
            <p:ph type="body" idx="1"/>
          </p:nvPr>
        </p:nvSpPr>
        <p:spPr>
          <a:xfrm>
            <a:off x="467544" y="5131616"/>
            <a:ext cx="8229600" cy="1321696"/>
          </a:xfrm>
        </p:spPr>
        <p:txBody>
          <a:bodyPr/>
          <a:lstStyle/>
          <a:p>
            <a:pPr marL="0" indent="0">
              <a:buNone/>
            </a:pPr>
            <a:r>
              <a:rPr lang="en-GB" sz="2000" dirty="0">
                <a:solidFill>
                  <a:schemeClr val="bg1"/>
                </a:solidFill>
                <a:latin typeface="Lato Light" charset="0"/>
                <a:ea typeface="Lato Light" charset="0"/>
                <a:cs typeface="Lato Light" charset="0"/>
              </a:rPr>
              <a:t>Instead of storing your desktop on a computer in your office, we host it on hugely powerful computers in an offsite data centre. This is often referred to as “the Cloud”.</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24744" y="-891479"/>
            <a:ext cx="11624222" cy="7749480"/>
          </a:xfrm>
          <a:prstGeom prst="rect">
            <a:avLst/>
          </a:prstGeom>
        </p:spPr>
      </p:pic>
      <p:sp>
        <p:nvSpPr>
          <p:cNvPr id="24579" name="Rectangle 3"/>
          <p:cNvSpPr>
            <a:spLocks noGrp="1"/>
          </p:cNvSpPr>
          <p:nvPr>
            <p:ph type="body" idx="1"/>
          </p:nvPr>
        </p:nvSpPr>
        <p:spPr>
          <a:xfrm>
            <a:off x="467544" y="404664"/>
            <a:ext cx="3672408" cy="1712439"/>
          </a:xfrm>
        </p:spPr>
        <p:txBody>
          <a:bodyPr/>
          <a:lstStyle/>
          <a:p>
            <a:pPr marL="0" indent="0">
              <a:buNone/>
            </a:pPr>
            <a:r>
              <a:rPr lang="en-GB" sz="2000" dirty="0">
                <a:solidFill>
                  <a:schemeClr val="bg1"/>
                </a:solidFill>
                <a:latin typeface="Lato Light" charset="0"/>
                <a:ea typeface="Lato Light" charset="0"/>
                <a:cs typeface="Lato Light" charset="0"/>
              </a:rPr>
              <a:t>Don’t worry. It is still a Windows operating system - so there’s nothing new to learn as nothing changes.</a:t>
            </a:r>
          </a:p>
        </p:txBody>
      </p:sp>
    </p:spTree>
    <p:extLst>
      <p:ext uri="{BB962C8B-B14F-4D97-AF65-F5344CB8AC3E}">
        <p14:creationId xmlns:p14="http://schemas.microsoft.com/office/powerpoint/2010/main" val="285205149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603" name="Rectangle 3"/>
          <p:cNvSpPr>
            <a:spLocks noGrp="1"/>
          </p:cNvSpPr>
          <p:nvPr>
            <p:ph type="body" idx="1"/>
          </p:nvPr>
        </p:nvSpPr>
        <p:spPr>
          <a:xfrm>
            <a:off x="4932040" y="5373216"/>
            <a:ext cx="3744416" cy="1296144"/>
          </a:xfrm>
        </p:spPr>
        <p:txBody>
          <a:bodyPr/>
          <a:lstStyle/>
          <a:p>
            <a:pPr marL="0" indent="0">
              <a:buNone/>
            </a:pPr>
            <a:r>
              <a:rPr lang="en-GB" sz="2000" dirty="0">
                <a:solidFill>
                  <a:schemeClr val="bg1"/>
                </a:solidFill>
                <a:latin typeface="Lato Light" charset="0"/>
                <a:ea typeface="Lato Light" charset="0"/>
                <a:cs typeface="Lato Light" charset="0"/>
              </a:rPr>
              <a:t>All your data is securely stored in UK-based data centres.</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16632" y="-181446"/>
            <a:ext cx="10297144" cy="7066830"/>
          </a:xfrm>
          <a:prstGeom prst="rect">
            <a:avLst/>
          </a:prstGeom>
        </p:spPr>
      </p:pic>
      <p:sp>
        <p:nvSpPr>
          <p:cNvPr id="26627" name="Rectangle 3"/>
          <p:cNvSpPr>
            <a:spLocks noGrp="1"/>
          </p:cNvSpPr>
          <p:nvPr>
            <p:ph type="body" idx="1"/>
          </p:nvPr>
        </p:nvSpPr>
        <p:spPr>
          <a:xfrm>
            <a:off x="-324544" y="4869160"/>
            <a:ext cx="3096344" cy="1296144"/>
          </a:xfrm>
        </p:spPr>
        <p:txBody>
          <a:bodyPr/>
          <a:lstStyle/>
          <a:p>
            <a:pPr marL="0" indent="0">
              <a:buNone/>
            </a:pPr>
            <a:r>
              <a:rPr lang="en-GB" sz="2000" dirty="0">
                <a:solidFill>
                  <a:schemeClr val="bg1"/>
                </a:solidFill>
                <a:latin typeface="Lato Light" charset="0"/>
                <a:ea typeface="Lato Light" charset="0"/>
                <a:cs typeface="Lato Light" charset="0"/>
              </a:rPr>
              <a:t>There are also added benefits which include Version control.</a:t>
            </a:r>
          </a:p>
          <a:p>
            <a:pPr>
              <a:lnSpc>
                <a:spcPct val="80000"/>
              </a:lnSpc>
              <a:buFont typeface="Arial" charset="0"/>
              <a:buNone/>
            </a:pPr>
            <a:endParaRPr lang="en-GB" sz="2100" dirty="0">
              <a:solidFill>
                <a:schemeClr val="bg1"/>
              </a:solidFill>
              <a:latin typeface="Calibri" charset="0"/>
            </a:endParaRPr>
          </a:p>
          <a:p>
            <a:pPr>
              <a:lnSpc>
                <a:spcPct val="80000"/>
              </a:lnSpc>
              <a:buFont typeface="Arial" charset="0"/>
              <a:buNone/>
            </a:pPr>
            <a:endParaRPr lang="en-GB" sz="2800" dirty="0">
              <a:latin typeface="Calibri" charset="0"/>
            </a:endParaRPr>
          </a:p>
        </p:txBody>
      </p:sp>
    </p:spTree>
  </p:cSld>
  <p:clrMapOvr>
    <a:masterClrMapping/>
  </p:clrMapOvr>
  <p:transition spd="med">
    <p:fade/>
  </p:transition>
</p:sld>
</file>

<file path=ppt/theme/theme1.xml><?xml version="1.0" encoding="utf-8"?>
<a:theme xmlns:a="http://schemas.openxmlformats.org/drawingml/2006/main" name="GOCLOUD-WHITELABEL-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29FDB">
            <a:alpha val="90000"/>
          </a:srgbClr>
        </a:solidFill>
        <a:ln>
          <a:noFill/>
        </a:ln>
      </a:spPr>
      <a:bodyPr rtlCol="0" anchor="ctr"/>
      <a:lstStyle>
        <a:defPPr algn="ctr">
          <a:defRPr/>
        </a:defPPr>
      </a:lstStyle>
      <a:style>
        <a:lnRef idx="2">
          <a:schemeClr val="accent5">
            <a:shade val="50000"/>
          </a:schemeClr>
        </a:lnRef>
        <a:fillRef idx="1">
          <a:schemeClr val="accent5"/>
        </a:fillRef>
        <a:effectRef idx="0">
          <a:schemeClr val="accent5"/>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0">
    <wetp:webextensionref xmlns:r="http://schemas.openxmlformats.org/officeDocument/2006/relationships" r:id="rId1"/>
  </wetp:taskpane>
  <wetp:taskpane dockstate="right" visibility="0" width="700" row="0">
    <wetp:webextensionref xmlns:r="http://schemas.openxmlformats.org/officeDocument/2006/relationships" r:id="rId2"/>
  </wetp:taskpane>
  <wetp:taskpane dockstate="right" visibility="0" width="700" row="0">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94099604-F7AF-1B4E-A25C-5A044ADC1A89}">
  <we:reference id="wa104178141" version="3.1.2.28" store="en-US" storeType="OMEX"/>
  <we:alternateReferences>
    <we:reference id="WA104178141" version="3.1.2.28" store="WA10417814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6703A957-E5D8-A442-AB2E-CE81A9AD0697}">
  <we:reference id="wa104379997" version="1.0.0.2" store="en-US" storeType="OMEX"/>
  <we:alternateReferences>
    <we:reference id="WA104379997" version="1.0.0.2" store="WA10437999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6857631F-5887-D94F-B29D-C2BB62514EE2}">
  <we:reference id="wa104380510" version="1.0.0.3" store="en-US" storeType="OMEX"/>
  <we:alternateReferences>
    <we:reference id="WA104380510" version="1.0.0.3" store="WA10438051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Slice</Template>
  <TotalTime>1236</TotalTime>
  <Words>442</Words>
  <Application>Microsoft Office PowerPoint</Application>
  <PresentationFormat>On-screen Show (4:3)</PresentationFormat>
  <Paragraphs>67</Paragraphs>
  <Slides>19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Lato Light</vt:lpstr>
      <vt:lpstr>Myriad Pro</vt:lpstr>
      <vt:lpstr>GOCLOUD-WHITELABEL-PRESENTATION</vt:lpstr>
      <vt:lpstr>PowerPoint Presentation</vt:lpstr>
      <vt:lpstr>PowerPoint Presentation</vt:lpstr>
      <vt:lpstr>HOW DOES THE HOSTED DESKTOP WORK?</vt:lpstr>
      <vt:lpstr>PowerPoint Presentation</vt:lpstr>
      <vt:lpstr>HOW DOES THE HOSTED DESKTOP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King</dc:creator>
  <cp:lastModifiedBy>James Londesborough</cp:lastModifiedBy>
  <cp:revision>87</cp:revision>
  <dcterms:created xsi:type="dcterms:W3CDTF">2012-03-06T11:31:57Z</dcterms:created>
  <dcterms:modified xsi:type="dcterms:W3CDTF">2019-12-20T10:13:24Z</dcterms:modified>
</cp:coreProperties>
</file>